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5" r:id="rId3"/>
    <p:sldId id="265" r:id="rId4"/>
    <p:sldId id="266" r:id="rId5"/>
    <p:sldId id="276" r:id="rId6"/>
    <p:sldId id="257" r:id="rId7"/>
    <p:sldId id="274" r:id="rId8"/>
    <p:sldId id="273" r:id="rId9"/>
    <p:sldId id="269"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494492-7D2C-4065-B68F-031B0C010E2C}"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149851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94492-7D2C-4065-B68F-031B0C010E2C}"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186729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94492-7D2C-4065-B68F-031B0C010E2C}"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249933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94492-7D2C-4065-B68F-031B0C010E2C}"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254587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94492-7D2C-4065-B68F-031B0C010E2C}"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323325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494492-7D2C-4065-B68F-031B0C010E2C}"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4059107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494492-7D2C-4065-B68F-031B0C010E2C}" type="datetimeFigureOut">
              <a:rPr lang="en-GB" smtClean="0"/>
              <a:t>08/11/2018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6142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494492-7D2C-4065-B68F-031B0C010E2C}" type="datetimeFigureOut">
              <a:rPr lang="en-GB" smtClean="0"/>
              <a:t>08/11/2018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70785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94492-7D2C-4065-B68F-031B0C010E2C}" type="datetimeFigureOut">
              <a:rPr lang="en-GB" smtClean="0"/>
              <a:t>08/11/2018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254510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94492-7D2C-4065-B68F-031B0C010E2C}"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291498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94492-7D2C-4065-B68F-031B0C010E2C}"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05FEA-6CF2-4CCB-BF2D-DD03B34BD81F}" type="slidenum">
              <a:rPr lang="en-GB" smtClean="0"/>
              <a:t>‹#›</a:t>
            </a:fld>
            <a:endParaRPr lang="en-GB"/>
          </a:p>
        </p:txBody>
      </p:sp>
    </p:spTree>
    <p:extLst>
      <p:ext uri="{BB962C8B-B14F-4D97-AF65-F5344CB8AC3E}">
        <p14:creationId xmlns:p14="http://schemas.microsoft.com/office/powerpoint/2010/main" val="1643627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94492-7D2C-4065-B68F-031B0C010E2C}" type="datetimeFigureOut">
              <a:rPr lang="en-GB" smtClean="0"/>
              <a:t>08/11/2018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05FEA-6CF2-4CCB-BF2D-DD03B34BD81F}" type="slidenum">
              <a:rPr lang="en-GB" smtClean="0"/>
              <a:t>‹#›</a:t>
            </a:fld>
            <a:endParaRPr lang="en-GB"/>
          </a:p>
        </p:txBody>
      </p:sp>
    </p:spTree>
    <p:extLst>
      <p:ext uri="{BB962C8B-B14F-4D97-AF65-F5344CB8AC3E}">
        <p14:creationId xmlns:p14="http://schemas.microsoft.com/office/powerpoint/2010/main" val="344743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06605" y="784255"/>
            <a:ext cx="6398468" cy="3357562"/>
          </a:xfrm>
          <a:prstGeom prst="rect">
            <a:avLst/>
          </a:prstGeom>
        </p:spPr>
      </p:pic>
      <p:sp>
        <p:nvSpPr>
          <p:cNvPr id="4" name="TextBox 3"/>
          <p:cNvSpPr txBox="1"/>
          <p:nvPr/>
        </p:nvSpPr>
        <p:spPr>
          <a:xfrm>
            <a:off x="1966537" y="4914900"/>
            <a:ext cx="7703820" cy="1323439"/>
          </a:xfrm>
          <a:prstGeom prst="rect">
            <a:avLst/>
          </a:prstGeom>
          <a:noFill/>
        </p:spPr>
        <p:txBody>
          <a:bodyPr wrap="square" rtlCol="0">
            <a:spAutoFit/>
          </a:bodyPr>
          <a:lstStyle/>
          <a:p>
            <a:r>
              <a:rPr lang="en-GB" sz="4000" b="1" i="1" dirty="0" smtClean="0">
                <a:latin typeface="Tahoma" panose="020B0604030504040204" pitchFamily="34" charset="0"/>
                <a:ea typeface="Tahoma" panose="020B0604030504040204" pitchFamily="34" charset="0"/>
                <a:cs typeface="Tahoma" panose="020B0604030504040204" pitchFamily="34" charset="0"/>
              </a:rPr>
              <a:t>2018      Examination Results</a:t>
            </a:r>
          </a:p>
          <a:p>
            <a:endParaRPr lang="en-GB" sz="4000" b="1" i="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3" descr="UTC_COLOUR_PRINT_150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4255" y="784255"/>
            <a:ext cx="1835638" cy="307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5427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7429" y="818199"/>
            <a:ext cx="7591425"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499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UTC_COLOUR_PRINT_150DPI.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8807" y="1763049"/>
            <a:ext cx="1835638" cy="307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482470" y="3021706"/>
            <a:ext cx="4594409" cy="1323439"/>
          </a:xfrm>
          <a:prstGeom prst="rect">
            <a:avLst/>
          </a:prstGeom>
          <a:noFill/>
        </p:spPr>
        <p:txBody>
          <a:bodyPr wrap="square" rtlCol="0">
            <a:spAutoFit/>
          </a:bodyPr>
          <a:lstStyle/>
          <a:p>
            <a:r>
              <a:rPr lang="en-GB" sz="4000" b="1" i="1" dirty="0" smtClean="0">
                <a:latin typeface="Tahoma" panose="020B0604030504040204" pitchFamily="34" charset="0"/>
                <a:ea typeface="Tahoma" panose="020B0604030504040204" pitchFamily="34" charset="0"/>
                <a:cs typeface="Tahoma" panose="020B0604030504040204" pitchFamily="34" charset="0"/>
              </a:rPr>
              <a:t>Level 3 Results</a:t>
            </a:r>
          </a:p>
          <a:p>
            <a:endParaRPr lang="en-GB" sz="40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208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096" y="221184"/>
            <a:ext cx="7627614" cy="4764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572500" y="560070"/>
            <a:ext cx="3177540" cy="3693319"/>
          </a:xfrm>
          <a:prstGeom prst="rect">
            <a:avLst/>
          </a:prstGeom>
          <a:noFill/>
        </p:spPr>
        <p:txBody>
          <a:bodyPr wrap="square" rtlCol="0">
            <a:spAutoFit/>
          </a:bodyPr>
          <a:lstStyle/>
          <a:p>
            <a:r>
              <a:rPr lang="en-GB" dirty="0" smtClean="0"/>
              <a:t>The </a:t>
            </a:r>
            <a:r>
              <a:rPr lang="en-GB" dirty="0" err="1" smtClean="0"/>
              <a:t>Redborne</a:t>
            </a:r>
            <a:r>
              <a:rPr lang="en-GB" dirty="0" smtClean="0"/>
              <a:t> School data team (independent analysts) calculate that the A Level value added score would be +0.33 (based on 2017 benchmarks).</a:t>
            </a:r>
          </a:p>
          <a:p>
            <a:endParaRPr lang="en-GB" dirty="0"/>
          </a:p>
          <a:p>
            <a:r>
              <a:rPr lang="en-GB" dirty="0" smtClean="0"/>
              <a:t>National and regional data not yet available for 2018 but, if results are the same as last year, this would still put us at the top with the best progress score in all Lincolnshire (albeit with a narrower margin).</a:t>
            </a:r>
            <a:endParaRPr lang="en-GB" dirty="0"/>
          </a:p>
        </p:txBody>
      </p:sp>
    </p:spTree>
    <p:extLst>
      <p:ext uri="{BB962C8B-B14F-4D97-AF65-F5344CB8AC3E}">
        <p14:creationId xmlns:p14="http://schemas.microsoft.com/office/powerpoint/2010/main" val="353525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358" y="505779"/>
            <a:ext cx="8532440" cy="2261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71500" y="3623310"/>
            <a:ext cx="11144250" cy="2954655"/>
          </a:xfrm>
          <a:prstGeom prst="rect">
            <a:avLst/>
          </a:prstGeom>
          <a:noFill/>
        </p:spPr>
        <p:txBody>
          <a:bodyPr wrap="square" rtlCol="0">
            <a:spAutoFit/>
          </a:bodyPr>
          <a:lstStyle/>
          <a:p>
            <a:r>
              <a:rPr lang="en-GB" sz="2400" dirty="0" smtClean="0">
                <a:latin typeface="Tahoma" panose="020B0604030504040204" pitchFamily="34" charset="0"/>
                <a:ea typeface="Tahoma" panose="020B0604030504040204" pitchFamily="34" charset="0"/>
                <a:cs typeface="Tahoma" panose="020B0604030504040204" pitchFamily="34" charset="0"/>
              </a:rPr>
              <a:t>100% success rate for our Level 3 engineering students (triple and single award)</a:t>
            </a:r>
          </a:p>
          <a:p>
            <a:r>
              <a:rPr lang="en-GB" sz="2400" dirty="0" smtClean="0">
                <a:latin typeface="Tahoma" panose="020B0604030504040204" pitchFamily="34" charset="0"/>
                <a:ea typeface="Tahoma" panose="020B0604030504040204" pitchFamily="34" charset="0"/>
                <a:cs typeface="Tahoma" panose="020B0604030504040204" pitchFamily="34" charset="0"/>
              </a:rPr>
              <a:t>No students on pass grades … all achieving merit or better</a:t>
            </a:r>
          </a:p>
          <a:p>
            <a:r>
              <a:rPr lang="en-GB" sz="2400" dirty="0" smtClean="0">
                <a:latin typeface="Tahoma" panose="020B0604030504040204" pitchFamily="34" charset="0"/>
                <a:ea typeface="Tahoma" panose="020B0604030504040204" pitchFamily="34" charset="0"/>
                <a:cs typeface="Tahoma" panose="020B0604030504040204" pitchFamily="34" charset="0"/>
              </a:rPr>
              <a:t>70% achieving distinction grades</a:t>
            </a:r>
          </a:p>
          <a:p>
            <a:endParaRPr lang="en-GB" sz="2400" dirty="0">
              <a:latin typeface="Tahoma" panose="020B0604030504040204" pitchFamily="34" charset="0"/>
              <a:ea typeface="Tahoma" panose="020B0604030504040204" pitchFamily="34" charset="0"/>
              <a:cs typeface="Tahoma" panose="020B0604030504040204" pitchFamily="34" charset="0"/>
            </a:endParaRPr>
          </a:p>
          <a:p>
            <a:r>
              <a:rPr lang="en-GB" sz="2400" dirty="0" smtClean="0">
                <a:latin typeface="Tahoma" panose="020B0604030504040204" pitchFamily="34" charset="0"/>
                <a:ea typeface="Tahoma" panose="020B0604030504040204" pitchFamily="34" charset="0"/>
                <a:cs typeface="Tahoma" panose="020B0604030504040204" pitchFamily="34" charset="0"/>
              </a:rPr>
              <a:t>All the students on the single award (3 students) achieved distinction *</a:t>
            </a:r>
          </a:p>
          <a:p>
            <a:endParaRPr lang="en-GB" sz="2400" dirty="0">
              <a:latin typeface="Tahoma" panose="020B0604030504040204" pitchFamily="34" charset="0"/>
              <a:ea typeface="Tahoma" panose="020B0604030504040204" pitchFamily="34" charset="0"/>
              <a:cs typeface="Tahoma" panose="020B0604030504040204" pitchFamily="34" charset="0"/>
            </a:endParaRPr>
          </a:p>
          <a:p>
            <a:endParaRPr lang="en-GB" sz="2400" dirty="0" smtClean="0">
              <a:latin typeface="Tahoma" panose="020B0604030504040204" pitchFamily="34" charset="0"/>
              <a:ea typeface="Tahoma" panose="020B0604030504040204" pitchFamily="34" charset="0"/>
              <a:cs typeface="Tahoma" panose="020B0604030504040204" pitchFamily="34" charset="0"/>
            </a:endParaRPr>
          </a:p>
          <a:p>
            <a:endParaRPr lang="en-GB" dirty="0"/>
          </a:p>
        </p:txBody>
      </p:sp>
    </p:spTree>
    <p:extLst>
      <p:ext uri="{BB962C8B-B14F-4D97-AF65-F5344CB8AC3E}">
        <p14:creationId xmlns:p14="http://schemas.microsoft.com/office/powerpoint/2010/main" val="50530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UTC_COLOUR_PRINT_150DPI.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8807" y="1763049"/>
            <a:ext cx="1835638" cy="307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482470" y="3021706"/>
            <a:ext cx="4594409" cy="1323439"/>
          </a:xfrm>
          <a:prstGeom prst="rect">
            <a:avLst/>
          </a:prstGeom>
          <a:noFill/>
        </p:spPr>
        <p:txBody>
          <a:bodyPr wrap="square" rtlCol="0">
            <a:spAutoFit/>
          </a:bodyPr>
          <a:lstStyle/>
          <a:p>
            <a:r>
              <a:rPr lang="en-GB" sz="4000" b="1" i="1" dirty="0" smtClean="0">
                <a:latin typeface="Tahoma" panose="020B0604030504040204" pitchFamily="34" charset="0"/>
                <a:ea typeface="Tahoma" panose="020B0604030504040204" pitchFamily="34" charset="0"/>
                <a:cs typeface="Tahoma" panose="020B0604030504040204" pitchFamily="34" charset="0"/>
              </a:rPr>
              <a:t>Level 2 Results</a:t>
            </a:r>
          </a:p>
          <a:p>
            <a:endParaRPr lang="en-GB" sz="40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456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03020" y="491490"/>
            <a:ext cx="9830320" cy="4503419"/>
          </a:xfrm>
          <a:prstGeom prst="rect">
            <a:avLst/>
          </a:prstGeom>
        </p:spPr>
      </p:pic>
      <p:sp>
        <p:nvSpPr>
          <p:cNvPr id="3" name="TextBox 2"/>
          <p:cNvSpPr txBox="1"/>
          <p:nvPr/>
        </p:nvSpPr>
        <p:spPr>
          <a:xfrm>
            <a:off x="1303020" y="5234940"/>
            <a:ext cx="9692640" cy="1477328"/>
          </a:xfrm>
          <a:prstGeom prst="rect">
            <a:avLst/>
          </a:prstGeom>
          <a:noFill/>
        </p:spPr>
        <p:txBody>
          <a:bodyPr wrap="square" rtlCol="0">
            <a:spAutoFit/>
          </a:bodyPr>
          <a:lstStyle/>
          <a:p>
            <a:r>
              <a:rPr lang="en-GB" dirty="0" smtClean="0"/>
              <a:t>Attainment in English and maths significantly ahead of national average at the 4 to 9 threshold</a:t>
            </a:r>
          </a:p>
          <a:p>
            <a:r>
              <a:rPr lang="en-GB" dirty="0" smtClean="0"/>
              <a:t>Attainment in English and maths below national average at the 5 to 9 threshold (due to low numbers achieving the higher grades in English)</a:t>
            </a:r>
          </a:p>
          <a:p>
            <a:r>
              <a:rPr lang="en-GB" dirty="0" smtClean="0"/>
              <a:t>Maths results very strong in every respect</a:t>
            </a:r>
          </a:p>
          <a:p>
            <a:endParaRPr lang="en-GB" dirty="0"/>
          </a:p>
        </p:txBody>
      </p:sp>
    </p:spTree>
    <p:extLst>
      <p:ext uri="{BB962C8B-B14F-4D97-AF65-F5344CB8AC3E}">
        <p14:creationId xmlns:p14="http://schemas.microsoft.com/office/powerpoint/2010/main" val="222194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9120" y="229552"/>
            <a:ext cx="9067800" cy="6353175"/>
          </a:xfrm>
          <a:prstGeom prst="rect">
            <a:avLst/>
          </a:prstGeom>
        </p:spPr>
      </p:pic>
      <p:sp>
        <p:nvSpPr>
          <p:cNvPr id="3" name="TextBox 2"/>
          <p:cNvSpPr txBox="1"/>
          <p:nvPr/>
        </p:nvSpPr>
        <p:spPr>
          <a:xfrm>
            <a:off x="9795510" y="662940"/>
            <a:ext cx="1943100" cy="1015663"/>
          </a:xfrm>
          <a:prstGeom prst="rect">
            <a:avLst/>
          </a:prstGeom>
          <a:noFill/>
        </p:spPr>
        <p:txBody>
          <a:bodyPr wrap="square" rtlCol="0">
            <a:spAutoFit/>
          </a:bodyPr>
          <a:lstStyle/>
          <a:p>
            <a:r>
              <a:rPr lang="en-GB" sz="2000" b="1" dirty="0" smtClean="0">
                <a:solidFill>
                  <a:srgbClr val="FF0000"/>
                </a:solidFill>
              </a:rPr>
              <a:t>Key Stage 2 to Key Stage 4 Progress</a:t>
            </a:r>
            <a:endParaRPr lang="en-GB" sz="2000" b="1" dirty="0">
              <a:solidFill>
                <a:srgbClr val="FF0000"/>
              </a:solidFill>
            </a:endParaRPr>
          </a:p>
        </p:txBody>
      </p:sp>
    </p:spTree>
    <p:extLst>
      <p:ext uri="{BB962C8B-B14F-4D97-AF65-F5344CB8AC3E}">
        <p14:creationId xmlns:p14="http://schemas.microsoft.com/office/powerpoint/2010/main" val="171768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5317" y="257175"/>
            <a:ext cx="9001125" cy="6343650"/>
          </a:xfrm>
          <a:prstGeom prst="rect">
            <a:avLst/>
          </a:prstGeom>
        </p:spPr>
      </p:pic>
      <p:sp>
        <p:nvSpPr>
          <p:cNvPr id="3" name="TextBox 2"/>
          <p:cNvSpPr txBox="1"/>
          <p:nvPr/>
        </p:nvSpPr>
        <p:spPr>
          <a:xfrm>
            <a:off x="9761220" y="2468881"/>
            <a:ext cx="2000250" cy="3970318"/>
          </a:xfrm>
          <a:prstGeom prst="rect">
            <a:avLst/>
          </a:prstGeom>
          <a:noFill/>
        </p:spPr>
        <p:txBody>
          <a:bodyPr wrap="square" rtlCol="0">
            <a:spAutoFit/>
          </a:bodyPr>
          <a:lstStyle/>
          <a:p>
            <a:r>
              <a:rPr lang="en-GB" dirty="0" smtClean="0"/>
              <a:t>The </a:t>
            </a:r>
            <a:r>
              <a:rPr lang="en-GB" dirty="0" err="1" smtClean="0"/>
              <a:t>Redborne</a:t>
            </a:r>
            <a:r>
              <a:rPr lang="en-GB" dirty="0" smtClean="0"/>
              <a:t> School data team (independent analysts) calculate that the KS3 to KS4 progress score is positive at +0.08</a:t>
            </a:r>
          </a:p>
          <a:p>
            <a:endParaRPr lang="en-GB" dirty="0"/>
          </a:p>
          <a:p>
            <a:r>
              <a:rPr lang="en-GB" dirty="0" smtClean="0"/>
              <a:t>This calculation is based on the independent GL assessments done at the beginning of year 10.</a:t>
            </a:r>
            <a:endParaRPr lang="en-GB" dirty="0"/>
          </a:p>
        </p:txBody>
      </p:sp>
      <p:sp>
        <p:nvSpPr>
          <p:cNvPr id="4" name="TextBox 3"/>
          <p:cNvSpPr txBox="1"/>
          <p:nvPr/>
        </p:nvSpPr>
        <p:spPr>
          <a:xfrm>
            <a:off x="9818370" y="834390"/>
            <a:ext cx="1943100" cy="1015663"/>
          </a:xfrm>
          <a:prstGeom prst="rect">
            <a:avLst/>
          </a:prstGeom>
          <a:noFill/>
        </p:spPr>
        <p:txBody>
          <a:bodyPr wrap="square" rtlCol="0">
            <a:spAutoFit/>
          </a:bodyPr>
          <a:lstStyle/>
          <a:p>
            <a:r>
              <a:rPr lang="en-GB" sz="2000" b="1" dirty="0" smtClean="0">
                <a:solidFill>
                  <a:srgbClr val="FF0000"/>
                </a:solidFill>
              </a:rPr>
              <a:t>Key Stage 3 to Key Stage 4 Progress</a:t>
            </a:r>
            <a:endParaRPr lang="en-GB" sz="2000" b="1" dirty="0">
              <a:solidFill>
                <a:srgbClr val="FF0000"/>
              </a:solidFill>
            </a:endParaRPr>
          </a:p>
        </p:txBody>
      </p:sp>
    </p:spTree>
    <p:extLst>
      <p:ext uri="{BB962C8B-B14F-4D97-AF65-F5344CB8AC3E}">
        <p14:creationId xmlns:p14="http://schemas.microsoft.com/office/powerpoint/2010/main" val="348110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703" y="476673"/>
            <a:ext cx="7600950" cy="541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943" y="3807270"/>
            <a:ext cx="5112568" cy="12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6010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229</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LUTC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Morrison</dc:creator>
  <cp:lastModifiedBy>Stuart Hamer</cp:lastModifiedBy>
  <cp:revision>9</cp:revision>
  <dcterms:created xsi:type="dcterms:W3CDTF">2018-09-18T14:34:45Z</dcterms:created>
  <dcterms:modified xsi:type="dcterms:W3CDTF">2018-11-08T16:22:34Z</dcterms:modified>
</cp:coreProperties>
</file>